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66AFB7F6-E2F7-4A28-8195-72A7CF213734}"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6AFB7F6-E2F7-4A28-8195-72A7CF213734}"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6AFB7F6-E2F7-4A28-8195-72A7CF213734}"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6AFB7F6-E2F7-4A28-8195-72A7CF2137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8A5EA46-DC6A-4708-BEBD-C7BBFBA87AF8}" type="datetimeFigureOut">
              <a:rPr lang="en-US" smtClean="0"/>
              <a:pPr/>
              <a:t>3/26/2017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6AFB7F6-E2F7-4A28-8195-72A7CF213734}"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8A5EA46-DC6A-4708-BEBD-C7BBFBA87AF8}" type="datetimeFigureOut">
              <a:rPr lang="en-US" smtClean="0"/>
              <a:pPr/>
              <a:t>3/26/2017</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6AFB7F6-E2F7-4A28-8195-72A7CF213734}"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7.xml"/><Relationship Id="rId7" Type="http://schemas.openxmlformats.org/officeDocument/2006/relationships/image" Target="../media/image16.gif"/><Relationship Id="rId2" Type="http://schemas.openxmlformats.org/officeDocument/2006/relationships/audio" Target="file:///C:\Users\ADMIN\Desktop\NUOC%20VAN%20LANG%20-%20MINH%202015\dmlh%2000_01_02-.mp3" TargetMode="External"/><Relationship Id="rId1" Type="http://schemas.openxmlformats.org/officeDocument/2006/relationships/audio" Target="file:///C:\Documents%20and%20Settings\Administrator\Desktop\dong%20mau%20lac%20hong%20ppt.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gif"/><Relationship Id="rId9" Type="http://schemas.openxmlformats.org/officeDocument/2006/relationships/image" Target="../media/image1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8"/>
          <p:cNvGrpSpPr>
            <a:grpSpLocks/>
          </p:cNvGrpSpPr>
          <p:nvPr/>
        </p:nvGrpSpPr>
        <p:grpSpPr bwMode="auto">
          <a:xfrm>
            <a:off x="0" y="0"/>
            <a:ext cx="9144000" cy="6934200"/>
            <a:chOff x="0" y="-24"/>
            <a:chExt cx="5760" cy="4368"/>
          </a:xfrm>
        </p:grpSpPr>
        <p:grpSp>
          <p:nvGrpSpPr>
            <p:cNvPr id="3" name="Group 159"/>
            <p:cNvGrpSpPr>
              <a:grpSpLocks/>
            </p:cNvGrpSpPr>
            <p:nvPr/>
          </p:nvGrpSpPr>
          <p:grpSpPr bwMode="auto">
            <a:xfrm>
              <a:off x="0" y="-24"/>
              <a:ext cx="5760" cy="4368"/>
              <a:chOff x="0" y="-24"/>
              <a:chExt cx="5760" cy="4368"/>
            </a:xfrm>
          </p:grpSpPr>
          <p:pic>
            <p:nvPicPr>
              <p:cNvPr id="2075" name="Picture 160" descr="ttrtrtr1151380670"/>
              <p:cNvPicPr>
                <a:picLocks noChangeAspect="1" noChangeArrowheads="1" noCrop="1"/>
              </p:cNvPicPr>
              <p:nvPr/>
            </p:nvPicPr>
            <p:blipFill>
              <a:blip r:embed="rId2" cstate="print"/>
              <a:srcRect/>
              <a:stretch>
                <a:fillRect/>
              </a:stretch>
            </p:blipFill>
            <p:spPr bwMode="auto">
              <a:xfrm>
                <a:off x="0" y="-24"/>
                <a:ext cx="5760" cy="144"/>
              </a:xfrm>
              <a:prstGeom prst="rect">
                <a:avLst/>
              </a:prstGeom>
              <a:noFill/>
              <a:ln w="9525">
                <a:noFill/>
                <a:miter lim="800000"/>
                <a:headEnd/>
                <a:tailEnd/>
              </a:ln>
            </p:spPr>
          </p:pic>
          <p:pic>
            <p:nvPicPr>
              <p:cNvPr id="2076" name="Picture 161" descr="ttrtrtr1151380670"/>
              <p:cNvPicPr>
                <a:picLocks noChangeAspect="1" noChangeArrowheads="1" noCrop="1"/>
              </p:cNvPicPr>
              <p:nvPr/>
            </p:nvPicPr>
            <p:blipFill>
              <a:blip r:embed="rId2" cstate="print"/>
              <a:srcRect/>
              <a:stretch>
                <a:fillRect/>
              </a:stretch>
            </p:blipFill>
            <p:spPr bwMode="auto">
              <a:xfrm rot="5400000">
                <a:off x="3504" y="2064"/>
                <a:ext cx="4320" cy="192"/>
              </a:xfrm>
              <a:prstGeom prst="rect">
                <a:avLst/>
              </a:prstGeom>
              <a:noFill/>
              <a:ln w="9525">
                <a:noFill/>
                <a:miter lim="800000"/>
                <a:headEnd/>
                <a:tailEnd/>
              </a:ln>
            </p:spPr>
          </p:pic>
          <p:pic>
            <p:nvPicPr>
              <p:cNvPr id="2077" name="Picture 162" descr="ttrtrtr1151380670"/>
              <p:cNvPicPr>
                <a:picLocks noChangeAspect="1" noChangeArrowheads="1" noCrop="1"/>
              </p:cNvPicPr>
              <p:nvPr/>
            </p:nvPicPr>
            <p:blipFill>
              <a:blip r:embed="rId2" cstate="print"/>
              <a:srcRect/>
              <a:stretch>
                <a:fillRect/>
              </a:stretch>
            </p:blipFill>
            <p:spPr bwMode="auto">
              <a:xfrm rot="-5400000">
                <a:off x="-2088" y="2088"/>
                <a:ext cx="4320" cy="144"/>
              </a:xfrm>
              <a:prstGeom prst="rect">
                <a:avLst/>
              </a:prstGeom>
              <a:noFill/>
              <a:ln w="9525">
                <a:noFill/>
                <a:miter lim="800000"/>
                <a:headEnd/>
                <a:tailEnd/>
              </a:ln>
            </p:spPr>
          </p:pic>
          <p:pic>
            <p:nvPicPr>
              <p:cNvPr id="2078" name="Picture 163" descr="ttrtrtr1151380670"/>
              <p:cNvPicPr>
                <a:picLocks noChangeAspect="1" noChangeArrowheads="1" noCrop="1"/>
              </p:cNvPicPr>
              <p:nvPr/>
            </p:nvPicPr>
            <p:blipFill>
              <a:blip r:embed="rId2" cstate="print"/>
              <a:srcRect/>
              <a:stretch>
                <a:fillRect/>
              </a:stretch>
            </p:blipFill>
            <p:spPr bwMode="auto">
              <a:xfrm>
                <a:off x="0" y="4200"/>
                <a:ext cx="5760" cy="144"/>
              </a:xfrm>
              <a:prstGeom prst="rect">
                <a:avLst/>
              </a:prstGeom>
              <a:noFill/>
              <a:ln w="9525">
                <a:noFill/>
                <a:miter lim="800000"/>
                <a:headEnd/>
                <a:tailEnd/>
              </a:ln>
            </p:spPr>
          </p:pic>
        </p:grpSp>
        <p:grpSp>
          <p:nvGrpSpPr>
            <p:cNvPr id="4" name="Group 164"/>
            <p:cNvGrpSpPr>
              <a:grpSpLocks/>
            </p:cNvGrpSpPr>
            <p:nvPr/>
          </p:nvGrpSpPr>
          <p:grpSpPr bwMode="auto">
            <a:xfrm>
              <a:off x="0" y="0"/>
              <a:ext cx="5760" cy="4320"/>
              <a:chOff x="0" y="0"/>
              <a:chExt cx="5760" cy="4320"/>
            </a:xfrm>
          </p:grpSpPr>
          <p:pic>
            <p:nvPicPr>
              <p:cNvPr id="2067" name="Picture 165" descr="flower[1][1][1][1]"/>
              <p:cNvPicPr>
                <a:picLocks noChangeAspect="1" noChangeArrowheads="1" noCrop="1"/>
              </p:cNvPicPr>
              <p:nvPr/>
            </p:nvPicPr>
            <p:blipFill>
              <a:blip r:embed="rId3" cstate="print"/>
              <a:srcRect/>
              <a:stretch>
                <a:fillRect/>
              </a:stretch>
            </p:blipFill>
            <p:spPr bwMode="auto">
              <a:xfrm>
                <a:off x="0" y="0"/>
                <a:ext cx="5760" cy="378"/>
              </a:xfrm>
              <a:prstGeom prst="rect">
                <a:avLst/>
              </a:prstGeom>
              <a:noFill/>
              <a:ln w="9525">
                <a:noFill/>
                <a:miter lim="800000"/>
                <a:headEnd/>
                <a:tailEnd/>
              </a:ln>
            </p:spPr>
          </p:pic>
          <p:pic>
            <p:nvPicPr>
              <p:cNvPr id="2068" name="Picture 166" descr="flower[1][1][1][1]"/>
              <p:cNvPicPr>
                <a:picLocks noChangeAspect="1" noChangeArrowheads="1" noCrop="1"/>
              </p:cNvPicPr>
              <p:nvPr/>
            </p:nvPicPr>
            <p:blipFill>
              <a:blip r:embed="rId3" cstate="print"/>
              <a:srcRect/>
              <a:stretch>
                <a:fillRect/>
              </a:stretch>
            </p:blipFill>
            <p:spPr bwMode="auto">
              <a:xfrm>
                <a:off x="0" y="3942"/>
                <a:ext cx="5760" cy="378"/>
              </a:xfrm>
              <a:prstGeom prst="rect">
                <a:avLst/>
              </a:prstGeom>
              <a:noFill/>
              <a:ln w="9525">
                <a:noFill/>
                <a:miter lim="800000"/>
                <a:headEnd/>
                <a:tailEnd/>
              </a:ln>
            </p:spPr>
          </p:pic>
          <p:pic>
            <p:nvPicPr>
              <p:cNvPr id="2069" name="Picture 167" descr="flower[1][1][1][1]"/>
              <p:cNvPicPr>
                <a:picLocks noChangeAspect="1" noChangeArrowheads="1" noCrop="1"/>
              </p:cNvPicPr>
              <p:nvPr/>
            </p:nvPicPr>
            <p:blipFill>
              <a:blip r:embed="rId3" cstate="print"/>
              <a:srcRect/>
              <a:stretch>
                <a:fillRect/>
              </a:stretch>
            </p:blipFill>
            <p:spPr bwMode="auto">
              <a:xfrm rot="-5400000">
                <a:off x="-1971" y="1971"/>
                <a:ext cx="4320" cy="378"/>
              </a:xfrm>
              <a:prstGeom prst="rect">
                <a:avLst/>
              </a:prstGeom>
              <a:noFill/>
              <a:ln w="9525">
                <a:noFill/>
                <a:miter lim="800000"/>
                <a:headEnd/>
                <a:tailEnd/>
              </a:ln>
            </p:spPr>
          </p:pic>
          <p:pic>
            <p:nvPicPr>
              <p:cNvPr id="2070" name="Picture 168" descr="flower[1][1][1][1]"/>
              <p:cNvPicPr>
                <a:picLocks noChangeAspect="1" noChangeArrowheads="1" noCrop="1"/>
              </p:cNvPicPr>
              <p:nvPr/>
            </p:nvPicPr>
            <p:blipFill>
              <a:blip r:embed="rId3" cstate="print"/>
              <a:srcRect/>
              <a:stretch>
                <a:fillRect/>
              </a:stretch>
            </p:blipFill>
            <p:spPr bwMode="auto">
              <a:xfrm rot="-5400000">
                <a:off x="3411" y="1971"/>
                <a:ext cx="4320" cy="378"/>
              </a:xfrm>
              <a:prstGeom prst="rect">
                <a:avLst/>
              </a:prstGeom>
              <a:noFill/>
              <a:ln w="9525">
                <a:noFill/>
                <a:miter lim="800000"/>
                <a:headEnd/>
                <a:tailEnd/>
              </a:ln>
            </p:spPr>
          </p:pic>
          <p:pic>
            <p:nvPicPr>
              <p:cNvPr id="2071" name="Picture 169" descr="012"/>
              <p:cNvPicPr>
                <a:picLocks noChangeAspect="1" noChangeArrowheads="1" noCrop="1"/>
              </p:cNvPicPr>
              <p:nvPr/>
            </p:nvPicPr>
            <p:blipFill>
              <a:blip r:embed="rId4" cstate="print"/>
              <a:srcRect/>
              <a:stretch>
                <a:fillRect/>
              </a:stretch>
            </p:blipFill>
            <p:spPr bwMode="auto">
              <a:xfrm>
                <a:off x="0" y="0"/>
                <a:ext cx="816" cy="723"/>
              </a:xfrm>
              <a:prstGeom prst="rect">
                <a:avLst/>
              </a:prstGeom>
              <a:noFill/>
              <a:ln w="9525">
                <a:noFill/>
                <a:miter lim="800000"/>
                <a:headEnd/>
                <a:tailEnd/>
              </a:ln>
            </p:spPr>
          </p:pic>
          <p:pic>
            <p:nvPicPr>
              <p:cNvPr id="2072" name="Picture 170" descr="012"/>
              <p:cNvPicPr>
                <a:picLocks noChangeAspect="1" noChangeArrowheads="1" noCrop="1"/>
              </p:cNvPicPr>
              <p:nvPr/>
            </p:nvPicPr>
            <p:blipFill>
              <a:blip r:embed="rId4" cstate="print"/>
              <a:srcRect/>
              <a:stretch>
                <a:fillRect/>
              </a:stretch>
            </p:blipFill>
            <p:spPr bwMode="auto">
              <a:xfrm>
                <a:off x="0" y="3597"/>
                <a:ext cx="816" cy="723"/>
              </a:xfrm>
              <a:prstGeom prst="rect">
                <a:avLst/>
              </a:prstGeom>
              <a:noFill/>
              <a:ln w="9525">
                <a:noFill/>
                <a:miter lim="800000"/>
                <a:headEnd/>
                <a:tailEnd/>
              </a:ln>
            </p:spPr>
          </p:pic>
          <p:pic>
            <p:nvPicPr>
              <p:cNvPr id="2073" name="Picture 171" descr="012"/>
              <p:cNvPicPr>
                <a:picLocks noChangeAspect="1" noChangeArrowheads="1" noCrop="1"/>
              </p:cNvPicPr>
              <p:nvPr/>
            </p:nvPicPr>
            <p:blipFill>
              <a:blip r:embed="rId4" cstate="print"/>
              <a:srcRect/>
              <a:stretch>
                <a:fillRect/>
              </a:stretch>
            </p:blipFill>
            <p:spPr bwMode="auto">
              <a:xfrm rot="10800000">
                <a:off x="4944" y="0"/>
                <a:ext cx="816" cy="723"/>
              </a:xfrm>
              <a:prstGeom prst="rect">
                <a:avLst/>
              </a:prstGeom>
              <a:noFill/>
              <a:ln w="9525">
                <a:noFill/>
                <a:miter lim="800000"/>
                <a:headEnd/>
                <a:tailEnd/>
              </a:ln>
            </p:spPr>
          </p:pic>
          <p:pic>
            <p:nvPicPr>
              <p:cNvPr id="2074" name="Picture 172" descr="012"/>
              <p:cNvPicPr>
                <a:picLocks noChangeAspect="1" noChangeArrowheads="1" noCrop="1"/>
              </p:cNvPicPr>
              <p:nvPr/>
            </p:nvPicPr>
            <p:blipFill>
              <a:blip r:embed="rId4" cstate="print"/>
              <a:srcRect/>
              <a:stretch>
                <a:fillRect/>
              </a:stretch>
            </p:blipFill>
            <p:spPr bwMode="auto">
              <a:xfrm rot="10800000">
                <a:off x="4944" y="3597"/>
                <a:ext cx="816" cy="723"/>
              </a:xfrm>
              <a:prstGeom prst="rect">
                <a:avLst/>
              </a:prstGeom>
              <a:noFill/>
              <a:ln w="9525">
                <a:noFill/>
                <a:miter lim="800000"/>
                <a:headEnd/>
                <a:tailEnd/>
              </a:ln>
            </p:spPr>
          </p:pic>
        </p:grpSp>
      </p:grpSp>
      <p:pic>
        <p:nvPicPr>
          <p:cNvPr id="2051" name="Picture 173" descr="465af31824312"/>
          <p:cNvPicPr>
            <a:picLocks noChangeAspect="1" noChangeArrowheads="1" noCrop="1"/>
          </p:cNvPicPr>
          <p:nvPr/>
        </p:nvPicPr>
        <p:blipFill>
          <a:blip r:embed="rId5" cstate="print"/>
          <a:srcRect/>
          <a:stretch>
            <a:fillRect/>
          </a:stretch>
        </p:blipFill>
        <p:spPr bwMode="auto">
          <a:xfrm>
            <a:off x="4724400" y="4705350"/>
            <a:ext cx="1112838" cy="2152650"/>
          </a:xfrm>
          <a:prstGeom prst="rect">
            <a:avLst/>
          </a:prstGeom>
          <a:noFill/>
          <a:ln w="9525">
            <a:noFill/>
            <a:miter lim="800000"/>
            <a:headEnd/>
            <a:tailEnd/>
          </a:ln>
        </p:spPr>
      </p:pic>
      <p:pic>
        <p:nvPicPr>
          <p:cNvPr id="2052" name="Picture 174" descr="465af31824312"/>
          <p:cNvPicPr>
            <a:picLocks noChangeAspect="1" noChangeArrowheads="1" noCrop="1"/>
          </p:cNvPicPr>
          <p:nvPr/>
        </p:nvPicPr>
        <p:blipFill>
          <a:blip r:embed="rId5" cstate="print"/>
          <a:srcRect/>
          <a:stretch>
            <a:fillRect/>
          </a:stretch>
        </p:blipFill>
        <p:spPr bwMode="auto">
          <a:xfrm>
            <a:off x="8031163" y="4114800"/>
            <a:ext cx="1112837" cy="2152650"/>
          </a:xfrm>
          <a:prstGeom prst="rect">
            <a:avLst/>
          </a:prstGeom>
          <a:noFill/>
          <a:ln w="9525">
            <a:noFill/>
            <a:miter lim="800000"/>
            <a:headEnd/>
            <a:tailEnd/>
          </a:ln>
        </p:spPr>
      </p:pic>
      <p:pic>
        <p:nvPicPr>
          <p:cNvPr id="2053" name="Picture 175" descr="Picture7"/>
          <p:cNvPicPr>
            <a:picLocks noChangeAspect="1" noChangeArrowheads="1" noCrop="1"/>
          </p:cNvPicPr>
          <p:nvPr/>
        </p:nvPicPr>
        <p:blipFill>
          <a:blip r:embed="rId6" cstate="print"/>
          <a:srcRect/>
          <a:stretch>
            <a:fillRect/>
          </a:stretch>
        </p:blipFill>
        <p:spPr bwMode="auto">
          <a:xfrm>
            <a:off x="3505200" y="4800600"/>
            <a:ext cx="1058863" cy="1524000"/>
          </a:xfrm>
          <a:prstGeom prst="rect">
            <a:avLst/>
          </a:prstGeom>
          <a:noFill/>
          <a:ln w="9525">
            <a:noFill/>
            <a:miter lim="800000"/>
            <a:headEnd/>
            <a:tailEnd/>
          </a:ln>
        </p:spPr>
      </p:pic>
      <p:pic>
        <p:nvPicPr>
          <p:cNvPr id="2054" name="Picture 176" descr="Picture7"/>
          <p:cNvPicPr>
            <a:picLocks noChangeAspect="1" noChangeArrowheads="1" noCrop="1"/>
          </p:cNvPicPr>
          <p:nvPr/>
        </p:nvPicPr>
        <p:blipFill>
          <a:blip r:embed="rId6" cstate="print"/>
          <a:srcRect/>
          <a:stretch>
            <a:fillRect/>
          </a:stretch>
        </p:blipFill>
        <p:spPr bwMode="auto">
          <a:xfrm>
            <a:off x="7086600" y="4953000"/>
            <a:ext cx="1058863" cy="1524000"/>
          </a:xfrm>
          <a:prstGeom prst="rect">
            <a:avLst/>
          </a:prstGeom>
          <a:noFill/>
          <a:ln w="9525">
            <a:noFill/>
            <a:miter lim="800000"/>
            <a:headEnd/>
            <a:tailEnd/>
          </a:ln>
        </p:spPr>
      </p:pic>
      <p:pic>
        <p:nvPicPr>
          <p:cNvPr id="2055" name="Picture 177" descr="Picture7"/>
          <p:cNvPicPr>
            <a:picLocks noChangeAspect="1" noChangeArrowheads="1" noCrop="1"/>
          </p:cNvPicPr>
          <p:nvPr/>
        </p:nvPicPr>
        <p:blipFill>
          <a:blip r:embed="rId6" cstate="print"/>
          <a:srcRect/>
          <a:stretch>
            <a:fillRect/>
          </a:stretch>
        </p:blipFill>
        <p:spPr bwMode="auto">
          <a:xfrm>
            <a:off x="2057400" y="5334000"/>
            <a:ext cx="1058863" cy="1524000"/>
          </a:xfrm>
          <a:prstGeom prst="rect">
            <a:avLst/>
          </a:prstGeom>
          <a:noFill/>
          <a:ln w="9525">
            <a:noFill/>
            <a:miter lim="800000"/>
            <a:headEnd/>
            <a:tailEnd/>
          </a:ln>
        </p:spPr>
      </p:pic>
      <p:pic>
        <p:nvPicPr>
          <p:cNvPr id="2056" name="Picture 178" descr="Picture7"/>
          <p:cNvPicPr>
            <a:picLocks noChangeAspect="1" noChangeArrowheads="1" noCrop="1"/>
          </p:cNvPicPr>
          <p:nvPr/>
        </p:nvPicPr>
        <p:blipFill>
          <a:blip r:embed="rId6" cstate="print"/>
          <a:srcRect/>
          <a:stretch>
            <a:fillRect/>
          </a:stretch>
        </p:blipFill>
        <p:spPr bwMode="auto">
          <a:xfrm>
            <a:off x="838200" y="4953000"/>
            <a:ext cx="1058863" cy="1524000"/>
          </a:xfrm>
          <a:prstGeom prst="rect">
            <a:avLst/>
          </a:prstGeom>
          <a:noFill/>
          <a:ln w="9525">
            <a:noFill/>
            <a:miter lim="800000"/>
            <a:headEnd/>
            <a:tailEnd/>
          </a:ln>
        </p:spPr>
      </p:pic>
      <p:pic>
        <p:nvPicPr>
          <p:cNvPr id="2057" name="Picture 179" descr="Picture7"/>
          <p:cNvPicPr>
            <a:picLocks noChangeAspect="1" noChangeArrowheads="1" noCrop="1"/>
          </p:cNvPicPr>
          <p:nvPr/>
        </p:nvPicPr>
        <p:blipFill>
          <a:blip r:embed="rId6" cstate="print"/>
          <a:srcRect/>
          <a:stretch>
            <a:fillRect/>
          </a:stretch>
        </p:blipFill>
        <p:spPr bwMode="auto">
          <a:xfrm>
            <a:off x="5181600" y="4953000"/>
            <a:ext cx="1058863" cy="1524000"/>
          </a:xfrm>
          <a:prstGeom prst="rect">
            <a:avLst/>
          </a:prstGeom>
          <a:noFill/>
          <a:ln w="9525">
            <a:noFill/>
            <a:miter lim="800000"/>
            <a:headEnd/>
            <a:tailEnd/>
          </a:ln>
        </p:spPr>
      </p:pic>
      <p:pic>
        <p:nvPicPr>
          <p:cNvPr id="2058" name="Picture 180" descr="465af31824312"/>
          <p:cNvPicPr>
            <a:picLocks noChangeAspect="1" noChangeArrowheads="1" noCrop="1"/>
          </p:cNvPicPr>
          <p:nvPr/>
        </p:nvPicPr>
        <p:blipFill>
          <a:blip r:embed="rId5" cstate="print"/>
          <a:srcRect/>
          <a:stretch>
            <a:fillRect/>
          </a:stretch>
        </p:blipFill>
        <p:spPr bwMode="auto">
          <a:xfrm>
            <a:off x="1447800" y="4705350"/>
            <a:ext cx="1112838" cy="2152650"/>
          </a:xfrm>
          <a:prstGeom prst="rect">
            <a:avLst/>
          </a:prstGeom>
          <a:noFill/>
          <a:ln w="9525">
            <a:noFill/>
            <a:miter lim="800000"/>
            <a:headEnd/>
            <a:tailEnd/>
          </a:ln>
        </p:spPr>
      </p:pic>
      <p:pic>
        <p:nvPicPr>
          <p:cNvPr id="2059" name="Picture 181" descr="465af31824312"/>
          <p:cNvPicPr>
            <a:picLocks noChangeAspect="1" noChangeArrowheads="1" noCrop="1"/>
          </p:cNvPicPr>
          <p:nvPr/>
        </p:nvPicPr>
        <p:blipFill>
          <a:blip r:embed="rId5" cstate="print"/>
          <a:srcRect/>
          <a:stretch>
            <a:fillRect/>
          </a:stretch>
        </p:blipFill>
        <p:spPr bwMode="auto">
          <a:xfrm>
            <a:off x="2819400" y="4876800"/>
            <a:ext cx="1112838" cy="2152650"/>
          </a:xfrm>
          <a:prstGeom prst="rect">
            <a:avLst/>
          </a:prstGeom>
          <a:noFill/>
          <a:ln w="9525">
            <a:noFill/>
            <a:miter lim="800000"/>
            <a:headEnd/>
            <a:tailEnd/>
          </a:ln>
        </p:spPr>
      </p:pic>
      <p:pic>
        <p:nvPicPr>
          <p:cNvPr id="2060" name="Picture 182" descr="465af31824312"/>
          <p:cNvPicPr>
            <a:picLocks noChangeAspect="1" noChangeArrowheads="1" noCrop="1"/>
          </p:cNvPicPr>
          <p:nvPr/>
        </p:nvPicPr>
        <p:blipFill>
          <a:blip r:embed="rId5" cstate="print"/>
          <a:srcRect/>
          <a:stretch>
            <a:fillRect/>
          </a:stretch>
        </p:blipFill>
        <p:spPr bwMode="auto">
          <a:xfrm>
            <a:off x="5943600" y="4705350"/>
            <a:ext cx="1112838" cy="2152650"/>
          </a:xfrm>
          <a:prstGeom prst="rect">
            <a:avLst/>
          </a:prstGeom>
          <a:noFill/>
          <a:ln w="9525">
            <a:noFill/>
            <a:miter lim="800000"/>
            <a:headEnd/>
            <a:tailEnd/>
          </a:ln>
        </p:spPr>
      </p:pic>
      <p:pic>
        <p:nvPicPr>
          <p:cNvPr id="2061" name="Picture 184" descr="465af31824312"/>
          <p:cNvPicPr>
            <a:picLocks noChangeAspect="1" noChangeArrowheads="1" noCrop="1"/>
          </p:cNvPicPr>
          <p:nvPr/>
        </p:nvPicPr>
        <p:blipFill>
          <a:blip r:embed="rId5" cstate="print"/>
          <a:srcRect/>
          <a:stretch>
            <a:fillRect/>
          </a:stretch>
        </p:blipFill>
        <p:spPr bwMode="auto">
          <a:xfrm>
            <a:off x="3810000" y="4705350"/>
            <a:ext cx="1112838" cy="2152650"/>
          </a:xfrm>
          <a:prstGeom prst="rect">
            <a:avLst/>
          </a:prstGeom>
          <a:noFill/>
          <a:ln w="9525">
            <a:noFill/>
            <a:miter lim="800000"/>
            <a:headEnd/>
            <a:tailEnd/>
          </a:ln>
        </p:spPr>
      </p:pic>
      <p:pic>
        <p:nvPicPr>
          <p:cNvPr id="2062" name="Picture 185" descr="465af31824312"/>
          <p:cNvPicPr>
            <a:picLocks noChangeAspect="1" noChangeArrowheads="1" noCrop="1"/>
          </p:cNvPicPr>
          <p:nvPr/>
        </p:nvPicPr>
        <p:blipFill>
          <a:blip r:embed="rId5" cstate="print"/>
          <a:srcRect/>
          <a:stretch>
            <a:fillRect/>
          </a:stretch>
        </p:blipFill>
        <p:spPr bwMode="auto">
          <a:xfrm>
            <a:off x="7010400" y="4876800"/>
            <a:ext cx="1112838" cy="2152650"/>
          </a:xfrm>
          <a:prstGeom prst="rect">
            <a:avLst/>
          </a:prstGeom>
          <a:noFill/>
          <a:ln w="9525">
            <a:noFill/>
            <a:miter lim="800000"/>
            <a:headEnd/>
            <a:tailEnd/>
          </a:ln>
        </p:spPr>
      </p:pic>
      <p:sp>
        <p:nvSpPr>
          <p:cNvPr id="29" name="WordArt 6"/>
          <p:cNvSpPr>
            <a:spLocks noChangeArrowheads="1" noChangeShapeType="1" noTextEdit="1"/>
          </p:cNvSpPr>
          <p:nvPr/>
        </p:nvSpPr>
        <p:spPr bwMode="auto">
          <a:xfrm>
            <a:off x="1157288" y="1066800"/>
            <a:ext cx="6843712" cy="5791200"/>
          </a:xfrm>
          <a:prstGeom prst="rect">
            <a:avLst/>
          </a:prstGeom>
        </p:spPr>
        <p:txBody>
          <a:bodyPr spcFirstLastPara="1" wrap="none" fromWordArt="1">
            <a:prstTxWarp prst="textArchUp">
              <a:avLst>
                <a:gd name="adj" fmla="val 10800004"/>
              </a:avLst>
            </a:prstTxWarp>
          </a:bodyPr>
          <a:lstStyle/>
          <a:p>
            <a:pPr algn="ctr"/>
            <a:r>
              <a:rPr lang="en-US"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 ĐÔ THỊ VIỆT HƯNG</a:t>
            </a:r>
            <a:endParaRPr lang="en-US"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31" name="TextBox 30"/>
          <p:cNvSpPr txBox="1"/>
          <p:nvPr/>
        </p:nvSpPr>
        <p:spPr>
          <a:xfrm>
            <a:off x="533400" y="3505200"/>
            <a:ext cx="8229600" cy="1754326"/>
          </a:xfrm>
          <a:prstGeom prst="rect">
            <a:avLst/>
          </a:prstGeom>
          <a:noFill/>
        </p:spPr>
        <p:txBody>
          <a:bodyPr wrap="square">
            <a:spAutoFit/>
          </a:bodyPr>
          <a:lstStyle/>
          <a:p>
            <a:pPr algn="ctr">
              <a:defRPr/>
            </a:pPr>
            <a:endParaRPr lang="en-US" sz="2400"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a:p>
            <a:pPr algn="ctr">
              <a:defRPr/>
            </a:pPr>
            <a:r>
              <a:rPr lang="en-US" sz="42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NHIỆT LIỆT CHÀO MỪNG CÁC THẦY CÔ GIÁO VỀ DỰ GIỜ  </a:t>
            </a:r>
            <a:endParaRPr lang="en-US" sz="42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29"/>
                                        </p:tgtEl>
                                        <p:attrNameLst>
                                          <p:attrName>style.color</p:attrName>
                                        </p:attrNameLst>
                                      </p:cBhvr>
                                      <p:by>
                                        <p:hsl h="0" s="-12549" l="-25098"/>
                                      </p:by>
                                    </p:animClr>
                                    <p:animClr clrSpc="hsl" dir="cw">
                                      <p:cBhvr>
                                        <p:cTn id="7" dur="500" fill="hold"/>
                                        <p:tgtEl>
                                          <p:spTgt spid="29"/>
                                        </p:tgtEl>
                                        <p:attrNameLst>
                                          <p:attrName>fillcolor</p:attrName>
                                        </p:attrNameLst>
                                      </p:cBhvr>
                                      <p:by>
                                        <p:hsl h="0" s="-12549" l="-25098"/>
                                      </p:by>
                                    </p:animClr>
                                    <p:animClr clrSpc="hsl" dir="cw">
                                      <p:cBhvr>
                                        <p:cTn id="8" dur="500" fill="hold"/>
                                        <p:tgtEl>
                                          <p:spTgt spid="29"/>
                                        </p:tgtEl>
                                        <p:attrNameLst>
                                          <p:attrName>stroke.color</p:attrName>
                                        </p:attrNameLst>
                                      </p:cBhvr>
                                      <p:by>
                                        <p:hsl h="0" s="-12549" l="-25098"/>
                                      </p:by>
                                    </p:animClr>
                                    <p:set>
                                      <p:cBhvr>
                                        <p:cTn id="9"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029735773"/>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smtClean="0">
                <a:latin typeface="Times New Roman" panose="02020603050405020304" pitchFamily="18" charset="0"/>
                <a:cs typeface="Times New Roman" panose="02020603050405020304" pitchFamily="18" charset="0"/>
              </a:rPr>
              <a:t>4. </a:t>
            </a:r>
            <a:r>
              <a:rPr lang="vi-VN" i="1" dirty="0" smtClean="0">
                <a:latin typeface="Times New Roman" panose="02020603050405020304" pitchFamily="18" charset="0"/>
                <a:cs typeface="Times New Roman" panose="02020603050405020304" pitchFamily="18" charset="0"/>
              </a:rPr>
              <a:t>Quan sát và miêu tả hoạt động thường xuyên của con mèo (hoặc con chó) nói trên.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02803790"/>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pha vui nhộn của những chú mèo.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48549825"/>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Tiết học kết thúc.</a:t>
            </a:r>
            <a:endParaRPr lang="en-US" dirty="0"/>
          </a:p>
        </p:txBody>
      </p:sp>
    </p:spTree>
    <p:extLst>
      <p:ext uri="{BB962C8B-B14F-4D97-AF65-F5344CB8AC3E}">
        <p14:creationId xmlns:p14="http://schemas.microsoft.com/office/powerpoint/2010/main" xmlns="" val="1560201332"/>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lower-rose-013_02"/>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734881">
            <a:off x="3124200" y="4343400"/>
            <a:ext cx="16764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1" name="WordArt 5"/>
          <p:cNvSpPr>
            <a:spLocks noChangeArrowheads="1" noChangeShapeType="1" noTextEdit="1"/>
          </p:cNvSpPr>
          <p:nvPr/>
        </p:nvSpPr>
        <p:spPr bwMode="auto">
          <a:xfrm>
            <a:off x="1066800" y="1447800"/>
            <a:ext cx="7162800" cy="1047750"/>
          </a:xfrm>
          <a:prstGeom prst="rect">
            <a:avLst/>
          </a:prstGeom>
        </p:spPr>
        <p:txBody>
          <a:bodyPr wrap="none" fromWordArt="1">
            <a:prstTxWarp prst="textPlain">
              <a:avLst>
                <a:gd name="adj" fmla="val 50000"/>
              </a:avLst>
            </a:prstTxWarp>
          </a:bodyPr>
          <a:lstStyle/>
          <a:p>
            <a:r>
              <a:rPr lang="en-US" kern="10">
                <a:ln w="15875">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rPr>
              <a:t>Kính chúc quý thầy cô, các em học sinh</a:t>
            </a:r>
          </a:p>
        </p:txBody>
      </p:sp>
      <p:sp>
        <p:nvSpPr>
          <p:cNvPr id="12292" name="WordArt 6" descr="Woven mat"/>
          <p:cNvSpPr>
            <a:spLocks noChangeArrowheads="1" noChangeShapeType="1" noTextEdit="1"/>
          </p:cNvSpPr>
          <p:nvPr/>
        </p:nvSpPr>
        <p:spPr bwMode="auto">
          <a:xfrm>
            <a:off x="2438400" y="2686050"/>
            <a:ext cx="5295900" cy="10477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r>
              <a:rPr lang="en-US" kern="10">
                <a:ln w="9525">
                  <a:round/>
                  <a:headEnd/>
                  <a:tailEnd/>
                </a:ln>
                <a:blipFill dpi="0" rotWithShape="0">
                  <a:blip r:embed="rId5"/>
                  <a:srcRect/>
                  <a:tile tx="0" ty="0" sx="100000" sy="100000" flip="none" algn="tl"/>
                </a:blipFill>
              </a:rPr>
              <a:t>khoẻ mạnh và hạnh phúc.</a:t>
            </a:r>
          </a:p>
        </p:txBody>
      </p:sp>
      <p:pic>
        <p:nvPicPr>
          <p:cNvPr id="495621" name="dong mau lac hong ppt.MP3">
            <a:hlinkClick r:id="" action="ppaction://media"/>
          </p:cNvPr>
          <p:cNvPicPr>
            <a:picLocks noRot="1" noChangeAspect="1" noChangeArrowheads="1"/>
          </p:cNvPicPr>
          <p:nvPr>
            <a:audioFile r:link="rId1"/>
          </p:nvPr>
        </p:nvPicPr>
        <p:blipFill>
          <a:blip r:embed="rId6" cstate="print">
            <a:extLst>
              <a:ext uri="{28A0092B-C50C-407E-A947-70E740481C1C}">
                <a14:useLocalDpi xmlns="" xmlns:a14="http://schemas.microsoft.com/office/drawing/2010/main" val="0"/>
              </a:ext>
            </a:extLst>
          </a:blip>
          <a:srcRect/>
          <a:stretch>
            <a:fillRect/>
          </a:stretch>
        </p:blipFill>
        <p:spPr bwMode="auto">
          <a:xfrm>
            <a:off x="8915400" y="65532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6705600" y="6400800"/>
            <a:ext cx="228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t>.</a:t>
            </a:r>
          </a:p>
        </p:txBody>
      </p:sp>
      <p:pic>
        <p:nvPicPr>
          <p:cNvPr id="12295"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7092950" y="-768350"/>
            <a:ext cx="4445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6"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74650" y="538163"/>
            <a:ext cx="539750"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7"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flipV="1">
            <a:off x="1600200" y="-685800"/>
            <a:ext cx="3810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8"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flipH="1">
            <a:off x="8229600" y="533400"/>
            <a:ext cx="533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9"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1403350" y="5002213"/>
            <a:ext cx="550863" cy="243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0"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flipV="1">
            <a:off x="328613" y="3810000"/>
            <a:ext cx="509587"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1"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6246599" flipV="1">
            <a:off x="7312819" y="5179219"/>
            <a:ext cx="534987" cy="205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2" name="Picture 4" descr="659204qfhni5vgxw"/>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flipH="1" flipV="1">
            <a:off x="8148638" y="3657600"/>
            <a:ext cx="614362"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3" name="Picture 2" descr="flower-rose-013_02"/>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7200" y="4038600"/>
            <a:ext cx="16764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4" name="Picture 2" descr="flower-rose-013_02"/>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719955">
            <a:off x="5105400" y="4373563"/>
            <a:ext cx="15240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5" name="Picture 17" descr="Obst100">
            <a:hlinkClick r:id="" action="ppaction://noaction"/>
          </p:cNvPr>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295400" y="4419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6" name="Picture 18" descr="N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0800000" flipV="1">
            <a:off x="0" y="6692900"/>
            <a:ext cx="9144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7" name="Picture 19" descr="N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6200000" flipV="1">
            <a:off x="5638800" y="3352800"/>
            <a:ext cx="68580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8" name="Picture 20" descr="N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0800000" flipV="1">
            <a:off x="0" y="0"/>
            <a:ext cx="914400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9" name="Picture 21" descr="N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6200000" flipV="1">
            <a:off x="-3352800" y="3352800"/>
            <a:ext cx="68580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5639" name="dmlh 00_01_02-.mp3">
            <a:hlinkClick r:id="" action="ppaction://media"/>
          </p:cNvPr>
          <p:cNvPicPr>
            <a:picLocks noRot="1" noChangeAspect="1" noChangeArrowheads="1"/>
          </p:cNvPicPr>
          <p:nvPr>
            <a:audioFile r:link="rId2"/>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5900" y="6096000"/>
            <a:ext cx="5080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341464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1240" fill="hold"/>
                                        <p:tgtEl>
                                          <p:spTgt spid="4956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95621"/>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49563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latin typeface="Times New Roman" panose="02020603050405020304" pitchFamily="18" charset="0"/>
                <a:cs typeface="Times New Roman" panose="02020603050405020304" pitchFamily="18" charset="0"/>
              </a:rPr>
              <a:t>1.</a:t>
            </a:r>
            <a:r>
              <a:rPr lang="vi-VN" dirty="0" smtClean="0">
                <a:latin typeface="Times New Roman" panose="02020603050405020304" pitchFamily="18" charset="0"/>
                <a:cs typeface="Times New Roman" panose="02020603050405020304" pitchFamily="18" charset="0"/>
              </a:rPr>
              <a:t> </a:t>
            </a:r>
            <a:r>
              <a:rPr lang="vi-VN" i="1" dirty="0" smtClean="0">
                <a:latin typeface="Times New Roman" panose="02020603050405020304" pitchFamily="18" charset="0"/>
                <a:cs typeface="Times New Roman" panose="02020603050405020304" pitchFamily="18" charset="0"/>
              </a:rPr>
              <a:t>Đọc bài văn.</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94913671"/>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276872"/>
            <a:ext cx="7498080" cy="1143000"/>
          </a:xfrm>
        </p:spPr>
        <p:txBody>
          <a:bodyPr>
            <a:noAutofit/>
          </a:bodyPr>
          <a:lstStyle/>
          <a:p>
            <a:r>
              <a:rPr lang="vi-VN" sz="2400" dirty="0" smtClean="0">
                <a:effectLst/>
                <a:latin typeface="Times New Roman" panose="02020603050405020304" pitchFamily="18" charset="0"/>
                <a:cs typeface="Times New Roman" panose="02020603050405020304" pitchFamily="18" charset="0"/>
              </a:rPr>
              <a:t>			Đàn ngan mới nở</a:t>
            </a:r>
            <a:br>
              <a:rPr lang="vi-VN" sz="2400" dirty="0" smtClean="0">
                <a:effectLst/>
                <a:latin typeface="Times New Roman" panose="02020603050405020304" pitchFamily="18" charset="0"/>
                <a:cs typeface="Times New Roman" panose="02020603050405020304" pitchFamily="18" charset="0"/>
              </a:rPr>
            </a:br>
            <a:r>
              <a:rPr lang="vi-VN" sz="2400" dirty="0" smtClean="0">
                <a:effectLst/>
                <a:latin typeface="Times New Roman" panose="02020603050405020304" pitchFamily="18" charset="0"/>
                <a:cs typeface="Times New Roman" panose="02020603050405020304" pitchFamily="18" charset="0"/>
              </a:rPr>
              <a:t>Những con ngan nhỏ mới nở được ba hôm chỉ to hơn cái trứng một tí.</a:t>
            </a:r>
            <a:br>
              <a:rPr lang="vi-VN" sz="2400" dirty="0" smtClean="0">
                <a:effectLst/>
                <a:latin typeface="Times New Roman" panose="02020603050405020304" pitchFamily="18" charset="0"/>
                <a:cs typeface="Times New Roman" panose="02020603050405020304" pitchFamily="18" charset="0"/>
              </a:rPr>
            </a:br>
            <a:r>
              <a:rPr lang="vi-VN" sz="2400" dirty="0" smtClean="0">
                <a:effectLst/>
                <a:latin typeface="Times New Roman" panose="02020603050405020304" pitchFamily="18" charset="0"/>
                <a:cs typeface="Times New Roman" panose="02020603050405020304" pitchFamily="18" charset="0"/>
              </a:rPr>
              <a:t>Chúng có bộ lông vàng óng, một màu vàng đáng yêu như màu của những con tơ nõn mới guồng. Nhưng đẹp nhất là đôi mắt với cái mỏ. Đôi mắt chỉ bằng hột cườm, đen nhánh hạt huyền, lúc nào cũng long lanh đưa đi đưa lại như có nước, làm hoạt động hai con ngươi bóng mỡ. Một cái mỏ màu nhung hươu, vừa bằng ngón tay đứa bé mới đẻ và có lẽ cũng mềm như thế, mọc ngăn ngắn đằng trước. Cái đầu xinh xinh, vàng nuột và ở dưới bụng, lủn chủn hai cái chân bé tí màu đỏ hồng.</a:t>
            </a:r>
            <a:br>
              <a:rPr lang="vi-VN" sz="2400" dirty="0" smtClean="0">
                <a:effectLst/>
                <a:latin typeface="Times New Roman" panose="02020603050405020304" pitchFamily="18" charset="0"/>
                <a:cs typeface="Times New Roman" panose="02020603050405020304" pitchFamily="18" charset="0"/>
              </a:rPr>
            </a:br>
            <a:r>
              <a:rPr lang="vi-VN" sz="2400" dirty="0" smtClean="0">
                <a:effectLst/>
                <a:latin typeface="Times New Roman" panose="02020603050405020304" pitchFamily="18" charset="0"/>
                <a:cs typeface="Times New Roman" panose="02020603050405020304" pitchFamily="18" charset="0"/>
              </a:rPr>
              <a:t>						Tô Hoài</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84281238"/>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xmlns="" val="3272265091"/>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692696"/>
            <a:ext cx="7498080" cy="1143000"/>
          </a:xfrm>
        </p:spPr>
        <p:txBody>
          <a:bodyPr>
            <a:normAutofit fontScale="90000"/>
          </a:bodyPr>
          <a:lstStyle/>
          <a:p>
            <a:r>
              <a:rPr lang="vi-VN" b="1" dirty="0" smtClean="0">
                <a:latin typeface="Times New Roman" panose="02020603050405020304" pitchFamily="18" charset="0"/>
                <a:cs typeface="Times New Roman" panose="02020603050405020304" pitchFamily="18" charset="0"/>
              </a:rPr>
              <a:t>2. </a:t>
            </a:r>
            <a:r>
              <a:rPr lang="vi-VN" i="1" dirty="0" smtClean="0">
                <a:latin typeface="Times New Roman" panose="02020603050405020304" pitchFamily="18" charset="0"/>
                <a:cs typeface="Times New Roman" panose="02020603050405020304" pitchFamily="18" charset="0"/>
              </a:rPr>
              <a:t>Để miêu tả đàn ngan, tác giả bài văn trên đã quan sát những bộ phận nào của chúng? Ghi lại những câu miêu tả mà em cho là hay.</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25723118"/>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620688"/>
            <a:ext cx="7498080" cy="1143000"/>
          </a:xfrm>
        </p:spPr>
        <p:txBody>
          <a:bodyPr>
            <a:normAutofit fontScale="90000"/>
          </a:bodyPr>
          <a:lstStyle/>
          <a:p>
            <a:r>
              <a:rPr lang="vi-VN" b="1" dirty="0" smtClean="0">
                <a:latin typeface="Times New Roman" panose="02020603050405020304" pitchFamily="18" charset="0"/>
                <a:cs typeface="Times New Roman" panose="02020603050405020304" pitchFamily="18" charset="0"/>
              </a:rPr>
              <a:t>3. </a:t>
            </a:r>
            <a:r>
              <a:rPr lang="vi-VN" i="1" dirty="0" smtClean="0">
                <a:latin typeface="Times New Roman" panose="02020603050405020304" pitchFamily="18" charset="0"/>
                <a:cs typeface="Times New Roman" panose="02020603050405020304" pitchFamily="18" charset="0"/>
              </a:rPr>
              <a:t>Quan sát và miêu tả các đặc điểm ngoại hình của con mèo (hoặc con chó) của nhà em hoặc của nhà hàng xóm.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86478232"/>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975056102"/>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414"/>
            <a:ext cx="9149892" cy="6853586"/>
          </a:xfrm>
          <a:prstGeom prst="rect">
            <a:avLst/>
          </a:prstGeom>
        </p:spPr>
      </p:pic>
    </p:spTree>
    <p:extLst>
      <p:ext uri="{BB962C8B-B14F-4D97-AF65-F5344CB8AC3E}">
        <p14:creationId xmlns:p14="http://schemas.microsoft.com/office/powerpoint/2010/main" xmlns="" val="1213825862"/>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414"/>
            <a:ext cx="9149892" cy="6853586"/>
          </a:xfrm>
          <a:prstGeom prst="rect">
            <a:avLst/>
          </a:prstGeom>
        </p:spPr>
      </p:pic>
    </p:spTree>
    <p:extLst>
      <p:ext uri="{BB962C8B-B14F-4D97-AF65-F5344CB8AC3E}">
        <p14:creationId xmlns:p14="http://schemas.microsoft.com/office/powerpoint/2010/main" xmlns="" val="1165638616"/>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22</TotalTime>
  <Words>132</Words>
  <Application>Microsoft Office PowerPoint</Application>
  <PresentationFormat>On-screen Show (4:3)</PresentationFormat>
  <Paragraphs>12</Paragraphs>
  <Slides>14</Slides>
  <Notes>0</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Solstice</vt:lpstr>
      <vt:lpstr>Slide 1</vt:lpstr>
      <vt:lpstr>1. Đọc bài văn.</vt:lpstr>
      <vt:lpstr>   Đàn ngan mới nở Những con ngan nhỏ mới nở được ba hôm chỉ to hơn cái trứng một tí. Chúng có bộ lông vàng óng, một màu vàng đáng yêu như màu của những con tơ nõn mới guồng. Nhưng đẹp nhất là đôi mắt với cái mỏ. Đôi mắt chỉ bằng hột cườm, đen nhánh hạt huyền, lúc nào cũng long lanh đưa đi đưa lại như có nước, làm hoạt động hai con ngươi bóng mỡ. Một cái mỏ màu nhung hươu, vừa bằng ngón tay đứa bé mới đẻ và có lẽ cũng mềm như thế, mọc ngăn ngắn đằng trước. Cái đầu xinh xinh, vàng nuột và ở dưới bụng, lủn chủn hai cái chân bé tí màu đỏ hồng.       Tô Hoài</vt:lpstr>
      <vt:lpstr>Slide 4</vt:lpstr>
      <vt:lpstr>2. Để miêu tả đàn ngan, tác giả bài văn trên đã quan sát những bộ phận nào của chúng? Ghi lại những câu miêu tả mà em cho là hay.</vt:lpstr>
      <vt:lpstr>3. Quan sát và miêu tả các đặc điểm ngoại hình của con mèo (hoặc con chó) của nhà em hoặc của nhà hàng xóm.</vt:lpstr>
      <vt:lpstr>Slide 7</vt:lpstr>
      <vt:lpstr>Slide 8</vt:lpstr>
      <vt:lpstr>Slide 9</vt:lpstr>
      <vt:lpstr>Slide 10</vt:lpstr>
      <vt:lpstr>4. Quan sát và miêu tả hoạt động thường xuyên của con mèo (hoặc con chó) nói trên.</vt:lpstr>
      <vt:lpstr>Slide 12</vt:lpstr>
      <vt:lpstr>Tiết học kết thúc.</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dc:title>
  <dc:creator>Admin</dc:creator>
  <cp:lastModifiedBy>Admin</cp:lastModifiedBy>
  <cp:revision>22</cp:revision>
  <dcterms:created xsi:type="dcterms:W3CDTF">2016-04-08T14:18:19Z</dcterms:created>
  <dcterms:modified xsi:type="dcterms:W3CDTF">2017-03-26T13:49:42Z</dcterms:modified>
</cp:coreProperties>
</file>